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9" r:id="rId3"/>
    <p:sldId id="258" r:id="rId4"/>
    <p:sldId id="257" r:id="rId5"/>
    <p:sldId id="266" r:id="rId6"/>
    <p:sldId id="260" r:id="rId7"/>
    <p:sldId id="261" r:id="rId8"/>
    <p:sldId id="263" r:id="rId9"/>
    <p:sldId id="262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910908-4B7D-402D-AAA7-CED4FA3EA56D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1A823-B22B-4B22-B53E-8E36E2DB12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380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240" indent="-18124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E2C19-7A43-4FB6-8B0F-9B0FDD11A5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8639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81240" indent="-18124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E2C19-7A43-4FB6-8B0F-9B0FDD11A5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563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10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89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337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4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191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326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4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50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019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08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26603-D4EE-41EF-B736-4C8A26C3E637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11812-9859-481A-910C-677C68A77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ca.wa.gov/assets/program/mtp-measurement-guide.pdf" TargetMode="External"/><Relationship Id="rId2" Type="http://schemas.openxmlformats.org/officeDocument/2006/relationships/hyperlink" Target="https://www.hca.wa.gov/about-hca/healthier-washington/data-dashboard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NCACH Project Metrics to determine our </a:t>
            </a:r>
            <a:r>
              <a:rPr lang="en-US" u="sng" dirty="0" smtClean="0">
                <a:solidFill>
                  <a:schemeClr val="accent5"/>
                </a:solidFill>
              </a:rPr>
              <a:t>Collective Impact</a:t>
            </a:r>
            <a:endParaRPr lang="en-US" u="sng" dirty="0">
              <a:solidFill>
                <a:schemeClr val="accent5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Chelan-Douglas CHI</a:t>
            </a:r>
          </a:p>
          <a:p>
            <a:r>
              <a:rPr lang="en-US" dirty="0" smtClean="0"/>
              <a:t>May 9, 2018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7" y="154184"/>
            <a:ext cx="5101389" cy="96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8" y="154185"/>
            <a:ext cx="3320716" cy="63023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058064"/>
              </p:ext>
            </p:extLst>
          </p:nvPr>
        </p:nvGraphicFramePr>
        <p:xfrm>
          <a:off x="950495" y="902369"/>
          <a:ext cx="10515600" cy="5920760"/>
        </p:xfrm>
        <a:graphic>
          <a:graphicData uri="http://schemas.openxmlformats.org/drawingml/2006/table">
            <a:tbl>
              <a:tblPr firstRow="1" firstCol="1" bandRow="1"/>
              <a:tblGrid>
                <a:gridCol w="1751989">
                  <a:extLst>
                    <a:ext uri="{9D8B030D-6E8A-4147-A177-3AD203B41FA5}">
                      <a16:colId xmlns:a16="http://schemas.microsoft.com/office/drawing/2014/main" val="4208162727"/>
                    </a:ext>
                  </a:extLst>
                </a:gridCol>
                <a:gridCol w="3503979">
                  <a:extLst>
                    <a:ext uri="{9D8B030D-6E8A-4147-A177-3AD203B41FA5}">
                      <a16:colId xmlns:a16="http://schemas.microsoft.com/office/drawing/2014/main" val="1163546419"/>
                    </a:ext>
                  </a:extLst>
                </a:gridCol>
                <a:gridCol w="2716610">
                  <a:extLst>
                    <a:ext uri="{9D8B030D-6E8A-4147-A177-3AD203B41FA5}">
                      <a16:colId xmlns:a16="http://schemas.microsoft.com/office/drawing/2014/main" val="3140075056"/>
                    </a:ext>
                  </a:extLst>
                </a:gridCol>
                <a:gridCol w="2543022">
                  <a:extLst>
                    <a:ext uri="{9D8B030D-6E8A-4147-A177-3AD203B41FA5}">
                      <a16:colId xmlns:a16="http://schemas.microsoft.com/office/drawing/2014/main" val="1532451166"/>
                    </a:ext>
                  </a:extLst>
                </a:gridCol>
              </a:tblGrid>
              <a:tr h="493356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PREVENTATIVE STRATEGIES &amp; PARTNERSHIP OPPORTUNITIES FOR: </a:t>
                      </a:r>
                      <a:r>
                        <a:rPr lang="en-US" sz="1200" b="1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(WRITE METRIC BELOW</a:t>
                      </a:r>
                      <a:r>
                        <a:rPr lang="en-US" sz="1200" b="1" i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5182567"/>
                  </a:ext>
                </a:extLst>
              </a:tr>
              <a:tr h="986713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ROOT CAUSE AND SYSTEMIC EVALUATION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sequence of events lead to the problem?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conditions allow the problem to occur?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other problems surround the occurrence of the central problem?</a:t>
                      </a: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36045"/>
                  </a:ext>
                </a:extLst>
              </a:tr>
              <a:tr h="52891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PREVENTION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PRIMORDIAL &amp; PRIMARY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PREVENTION STRATEGIES</a:t>
                      </a: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(How do we stop this problem from occurring in the first place?)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SECONDARY PREVENTION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i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do we do now that this problem exists?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TERTIARY &amp; QUATERNARY </a:t>
                      </a:r>
                      <a:r>
                        <a:rPr lang="en-US" sz="12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PREVENTION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2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What long term responses can we take to mitigate and manage this problem and its affects?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8903815"/>
                  </a:ext>
                </a:extLst>
              </a:tr>
              <a:tr h="5128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can your client do? 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728119"/>
                  </a:ext>
                </a:extLst>
              </a:tr>
              <a:tr h="54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can CBOs and other </a:t>
                      </a: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non-clinical 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partners do?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8321212"/>
                  </a:ext>
                </a:extLst>
              </a:tr>
              <a:tr h="5128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can </a:t>
                      </a:r>
                      <a:r>
                        <a:rPr lang="en-US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clinical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partners do?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528194"/>
                  </a:ext>
                </a:extLst>
              </a:tr>
              <a:tr h="5434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Opportunities for Partnership or Collaboration?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514643"/>
                  </a:ext>
                </a:extLst>
              </a:tr>
              <a:tr h="5128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outside funding opportunities </a:t>
                      </a:r>
                      <a:r>
                        <a:rPr lang="en-US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exist to support these strategies?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436718"/>
                  </a:ext>
                </a:extLst>
              </a:tr>
              <a:tr h="7074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Which of the goals identified during the March 2018 meeting align with these strategies?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062" marR="4406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51292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0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3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Resources:</a:t>
            </a:r>
          </a:p>
          <a:p>
            <a:r>
              <a:rPr lang="en-US" dirty="0" smtClean="0"/>
              <a:t>HCA </a:t>
            </a:r>
            <a:r>
              <a:rPr lang="en-US" dirty="0"/>
              <a:t>Healthier Washington Dashboard -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www.hca.wa.gov/about-hca/healthier-washington/data-dashboards</a:t>
            </a:r>
            <a:endParaRPr lang="en-US" dirty="0" smtClean="0"/>
          </a:p>
          <a:p>
            <a:r>
              <a:rPr lang="en-US" dirty="0" smtClean="0"/>
              <a:t>HCA Medicaid </a:t>
            </a:r>
            <a:r>
              <a:rPr lang="en-US" dirty="0"/>
              <a:t>Transformation </a:t>
            </a:r>
            <a:r>
              <a:rPr lang="en-US" dirty="0" smtClean="0"/>
              <a:t>Project Metrics </a:t>
            </a:r>
            <a:r>
              <a:rPr lang="en-US" dirty="0"/>
              <a:t>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www.hca.wa.gov/assets/program/mtp-measurement-guide.pdf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8" y="154185"/>
            <a:ext cx="3320716" cy="63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352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7695"/>
            <a:ext cx="10515600" cy="4331368"/>
          </a:xfrm>
        </p:spPr>
        <p:txBody>
          <a:bodyPr>
            <a:normAutofit/>
          </a:bodyPr>
          <a:lstStyle/>
          <a:p>
            <a:r>
              <a:rPr lang="en-US" dirty="0" smtClean="0"/>
              <a:t>NCACH has selected 6 Medicaid Transformation Projects to implement across Chelan, Douglas, Grant, and Okanogan counties</a:t>
            </a:r>
          </a:p>
          <a:p>
            <a:r>
              <a:rPr lang="en-US" dirty="0" smtClean="0"/>
              <a:t>These projects are all held accountable by metrics issued by the HCA</a:t>
            </a:r>
          </a:p>
          <a:p>
            <a:r>
              <a:rPr lang="en-US" dirty="0" smtClean="0"/>
              <a:t>NCACH, its partnering providers, and members of the community all have a role to play in achieving these metrics</a:t>
            </a:r>
          </a:p>
          <a:p>
            <a:r>
              <a:rPr lang="en-US" dirty="0" smtClean="0"/>
              <a:t>All projects and funding are aimed at supporting Medicaid beneficiaries, with the assumption that by improving quality of care and access to services for low-income and underserved populations will in turn improve quality of care and access to services for all through a strengthened system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8" y="154185"/>
            <a:ext cx="3320716" cy="63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3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8" y="154185"/>
            <a:ext cx="3320716" cy="63023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466099"/>
              </p:ext>
            </p:extLst>
          </p:nvPr>
        </p:nvGraphicFramePr>
        <p:xfrm>
          <a:off x="976562" y="784415"/>
          <a:ext cx="10561722" cy="547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4357">
                  <a:extLst>
                    <a:ext uri="{9D8B030D-6E8A-4147-A177-3AD203B41FA5}">
                      <a16:colId xmlns:a16="http://schemas.microsoft.com/office/drawing/2014/main" val="3587296250"/>
                    </a:ext>
                  </a:extLst>
                </a:gridCol>
                <a:gridCol w="6987365">
                  <a:extLst>
                    <a:ext uri="{9D8B030D-6E8A-4147-A177-3AD203B41FA5}">
                      <a16:colId xmlns:a16="http://schemas.microsoft.com/office/drawing/2014/main" val="3883906323"/>
                    </a:ext>
                  </a:extLst>
                </a:gridCol>
              </a:tblGrid>
              <a:tr h="615281">
                <a:tc>
                  <a:txBody>
                    <a:bodyPr/>
                    <a:lstStyle/>
                    <a:p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114332"/>
                  </a:ext>
                </a:extLst>
              </a:tr>
              <a:tr h="6320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Bi-Directional Integration</a:t>
                      </a:r>
                      <a:r>
                        <a:rPr lang="en-US" sz="1600" b="1" baseline="0" dirty="0" smtClean="0"/>
                        <a:t> of Care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Through a whole-person approach to care, address physical and behavioral</a:t>
                      </a:r>
                      <a:r>
                        <a:rPr lang="en-US" sz="1600" baseline="0" dirty="0" smtClean="0"/>
                        <a:t> health needs in one system through an integrated network of providers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586353"/>
                  </a:ext>
                </a:extLst>
              </a:tr>
              <a:tr h="89816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Community-Based Care</a:t>
                      </a:r>
                      <a:r>
                        <a:rPr lang="en-US" sz="1600" b="1" baseline="0" dirty="0" smtClean="0"/>
                        <a:t> Coordination </a:t>
                      </a:r>
                      <a:r>
                        <a:rPr lang="en-US" sz="1600" baseline="0" dirty="0" smtClean="0"/>
                        <a:t>(aka Pathways Community HUB)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Promote care coordination across the continuum of health for Medicaid</a:t>
                      </a:r>
                      <a:r>
                        <a:rPr lang="en-US" sz="1600" baseline="0" dirty="0" smtClean="0"/>
                        <a:t> beneficiaries, ensuring those with complex health needs are connected to the interventions and services needed to improve their health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848065"/>
                  </a:ext>
                </a:extLst>
              </a:tr>
              <a:tr h="6320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Transitional Care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Improve transitional</a:t>
                      </a:r>
                      <a:r>
                        <a:rPr lang="en-US" sz="1600" baseline="0" dirty="0" smtClean="0"/>
                        <a:t> care services to reduce avoidable hospital utilization and ensure beneficiaries are getting the right care in the right place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618169"/>
                  </a:ext>
                </a:extLst>
              </a:tr>
              <a:tr h="89816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Diversion Intervention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Implement diversion strategies</a:t>
                      </a:r>
                      <a:r>
                        <a:rPr lang="en-US" sz="1600" baseline="0" dirty="0" smtClean="0"/>
                        <a:t> to promote more appropriate use of emergency care services and person-centered care through increased access to primary care and social services, especially for medically underserved populations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3534561"/>
                  </a:ext>
                </a:extLst>
              </a:tr>
              <a:tr h="89816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Addressing the Opioid Use Public Health Crisis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Support the achievement of the state’s goals to reduce opioid-related</a:t>
                      </a:r>
                      <a:r>
                        <a:rPr lang="en-US" sz="1600" baseline="0" dirty="0" smtClean="0"/>
                        <a:t> morbidity and mortality through strategies that target prevention, treatment, and recovery supports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431692"/>
                  </a:ext>
                </a:extLst>
              </a:tr>
              <a:tr h="89816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Chronic Disease </a:t>
                      </a:r>
                      <a:r>
                        <a:rPr lang="en-US" sz="1600" dirty="0" smtClean="0"/>
                        <a:t>(e.g. cardiovascular, respiratory,</a:t>
                      </a:r>
                      <a:r>
                        <a:rPr lang="en-US" sz="1600" baseline="0" dirty="0" smtClean="0"/>
                        <a:t> diabetes, obesity, stroke, arthritis, </a:t>
                      </a:r>
                      <a:r>
                        <a:rPr lang="en-US" sz="1600" baseline="0" dirty="0" err="1" smtClean="0"/>
                        <a:t>etc</a:t>
                      </a:r>
                      <a:r>
                        <a:rPr lang="en-US" sz="1600" baseline="0" dirty="0" smtClean="0"/>
                        <a:t>) </a:t>
                      </a:r>
                      <a:r>
                        <a:rPr lang="en-US" sz="1600" b="1" baseline="0" dirty="0" smtClean="0"/>
                        <a:t>Prevention and Control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Integrate health system</a:t>
                      </a:r>
                      <a:r>
                        <a:rPr lang="en-US" sz="1600" baseline="0" dirty="0" smtClean="0"/>
                        <a:t> and community approaches to improve chronic disease management and control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2966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248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99713214"/>
              </p:ext>
            </p:extLst>
          </p:nvPr>
        </p:nvGraphicFramePr>
        <p:xfrm>
          <a:off x="166293" y="175250"/>
          <a:ext cx="11846166" cy="6433033"/>
        </p:xfrm>
        <a:graphic>
          <a:graphicData uri="http://schemas.openxmlformats.org/drawingml/2006/table">
            <a:tbl>
              <a:tblPr/>
              <a:tblGrid>
                <a:gridCol w="8986750">
                  <a:extLst>
                    <a:ext uri="{9D8B030D-6E8A-4147-A177-3AD203B41FA5}">
                      <a16:colId xmlns:a16="http://schemas.microsoft.com/office/drawing/2014/main" val="4021473757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1368316069"/>
                    </a:ext>
                  </a:extLst>
                </a:gridCol>
                <a:gridCol w="395269">
                  <a:extLst>
                    <a:ext uri="{9D8B030D-6E8A-4147-A177-3AD203B41FA5}">
                      <a16:colId xmlns:a16="http://schemas.microsoft.com/office/drawing/2014/main" val="94658666"/>
                    </a:ext>
                  </a:extLst>
                </a:gridCol>
                <a:gridCol w="421707">
                  <a:extLst>
                    <a:ext uri="{9D8B030D-6E8A-4147-A177-3AD203B41FA5}">
                      <a16:colId xmlns:a16="http://schemas.microsoft.com/office/drawing/2014/main" val="426661881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2465340201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1352823625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1422476894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2320930813"/>
                    </a:ext>
                  </a:extLst>
                </a:gridCol>
              </a:tblGrid>
              <a:tr h="140329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HCA Performance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Metrics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2A: Integration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2B: Pathways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2C: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Transitional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2D: Diversion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3A: Opioid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3D: Chronic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212205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Outpatient Emergency Department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1000 Member Months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401249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Inpatient Hospital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392528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Follow-up After Discharge from ED for Mental Health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56525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Follow-up After Discharge from ED for Alcohol or Other Drug Dependence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424973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Follow-up After Hospitalization for Mental Illness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97169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Homeless (Narrow Definition)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42170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All-Cause Readmission Rate (30 Days)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44154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Substance Use Disorder Treatment Penetration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076251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Mental Health Treatment Penetration (Broad Version)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286382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Child and Adolescents' Access 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Care Practitioners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221536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Diabetes Care: Eye Exam (Retinal) Performed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22576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Diabetes Care: Hemoglobin A1c Testing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58214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Comprehensive Diabetes Care: Medical Attention for Nephropathy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31097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Medication Management for People with Asthma (5-64 years)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844347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Substance Use Disorder Treatment Penetration (Opioid)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438037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Antidepressant Medication Management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543673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on high-dose chronic opioid therapy by varying thresholds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824693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with concurrent sedatives prescriptions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688293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Arrested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748148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Statin Therapy for Patients with Cardiovascular Disease (Prescribed)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909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82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938330748"/>
              </p:ext>
            </p:extLst>
          </p:nvPr>
        </p:nvGraphicFramePr>
        <p:xfrm>
          <a:off x="166293" y="175250"/>
          <a:ext cx="11846166" cy="6506216"/>
        </p:xfrm>
        <a:graphic>
          <a:graphicData uri="http://schemas.openxmlformats.org/drawingml/2006/table">
            <a:tbl>
              <a:tblPr/>
              <a:tblGrid>
                <a:gridCol w="8986750">
                  <a:extLst>
                    <a:ext uri="{9D8B030D-6E8A-4147-A177-3AD203B41FA5}">
                      <a16:colId xmlns:a16="http://schemas.microsoft.com/office/drawing/2014/main" val="4021473757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1368316069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94658666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426661881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2465340201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1352823625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1422476894"/>
                    </a:ext>
                  </a:extLst>
                </a:gridCol>
                <a:gridCol w="408488">
                  <a:extLst>
                    <a:ext uri="{9D8B030D-6E8A-4147-A177-3AD203B41FA5}">
                      <a16:colId xmlns:a16="http://schemas.microsoft.com/office/drawing/2014/main" val="2320930813"/>
                    </a:ext>
                  </a:extLst>
                </a:gridCol>
              </a:tblGrid>
              <a:tr h="123263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HCA Performance Metrics - </a:t>
                      </a:r>
                      <a:r>
                        <a:rPr lang="en-US" sz="1800" b="1" i="1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Unpacked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2A: Integration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2B: Pathways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2C: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Transitional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2D: Diversion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3A: Opioid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3D: Chronic</a:t>
                      </a: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TotalR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vert="vert27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212205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Reduce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Outpatient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Emergency Department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Visits </a:t>
                      </a:r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incl.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visits for mental health &amp; chemical dependency</a:t>
                      </a:r>
                      <a:endParaRPr lang="en-US" sz="16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401249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Reduce</a:t>
                      </a:r>
                      <a:r>
                        <a:rPr lang="en-US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Inpatient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Hospital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Utilization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A7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392528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Reduce number of follow-up visits/hospitalization within 30-days by beneficiaries who had were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hospitalized 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2056525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“^”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Discharge from ED for Alcohol or Other Drug Dependence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5424973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“^”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Follow-up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After Hospitalization for Mental Illness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1397169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Reduce rate of beneficiaries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who experience homelessness ≥ 1 month (excludes “homeless with housing”)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042170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Reduce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readmission (within 30 days) rates to hospital to those who have been discharged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B7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44154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Ensure that those who need SUD services and treatment get them</a:t>
                      </a:r>
                      <a:endParaRPr lang="en-US" sz="1600" b="0" i="0" u="none" strike="sng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2076251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Ensure that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those who need mental health services get them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DA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2286382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Ensure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that children and adolescents receive annual visits with a primary care provider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221536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Ensure that clients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with diabetes are receive a retinal/dilated eye exam by eye care professional 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722576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Reduce number of clients with diabetes whose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last A1c Hemoglobin test was recorded &gt; 9% (poor control)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58214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Ensure that clients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with diabetes are screened for nephropathy (kidney function test)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731097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Ensure that clients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with asthma are dispensed and have access to appropriate medications and treatment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844347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Ensure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that clients identified with a SUD for opioids receive SUD treatment and support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1438037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Ensure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that clients with a diagnosis of major depression and were newly treated with depression meds stay on them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543673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Monitor and reduce number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 high-dose chronic opioid therapy by varying thresholds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5824693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Monitor and reduce number of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Patients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 concurrent sedatives prescriptions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60497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6688293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Reduce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Percentage </a:t>
                      </a:r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of Medicaid enrollees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Arrested</a:t>
                      </a: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748148"/>
                  </a:ext>
                </a:extLst>
              </a:tr>
              <a:tr h="22939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Ensure</a:t>
                      </a:r>
                      <a:r>
                        <a:rPr lang="en-US" sz="1600" b="0" i="0" u="none" strike="noStrike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that clients with ACSVD (heart disease) are dispensed appropriate medications and treatment</a:t>
                      </a:r>
                      <a:endParaRPr lang="en-US" sz="1600" b="0" i="0" u="none" strike="noStrike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47" marR="7647" marT="764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647" marR="7647" marT="764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9097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48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8" y="154185"/>
            <a:ext cx="3320716" cy="6302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819148" y="238467"/>
            <a:ext cx="10828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Unpacking the Metrics</a:t>
            </a:r>
            <a:endParaRPr lang="en-US" sz="2400" dirty="0"/>
          </a:p>
        </p:txBody>
      </p:sp>
      <p:pic>
        <p:nvPicPr>
          <p:cNvPr id="11" name="Picture 10" descr="Free vector graphic: &lt;strong&gt;Tree&lt;/strong&gt;, Branches, &lt;strong&gt;Root&lt;/strong&gt;, Eco, Ecology - Free Image on Pixabay - 3090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497" y="154185"/>
            <a:ext cx="6422056" cy="57510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5011" y="938463"/>
            <a:ext cx="229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Symptoms of the problem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12832" y="2843242"/>
            <a:ext cx="2291013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732545" y="5029200"/>
            <a:ext cx="2291013" cy="37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Root Causes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402505" y="1022684"/>
            <a:ext cx="1002432" cy="2389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8703845" y="5029200"/>
            <a:ext cx="1028700" cy="186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82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8" y="154185"/>
            <a:ext cx="3320716" cy="63023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156032" y="237854"/>
            <a:ext cx="3035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Unpacking the Metrics</a:t>
            </a:r>
          </a:p>
          <a:p>
            <a:r>
              <a:rPr lang="en-US" sz="2000" i="1" dirty="0" smtClean="0">
                <a:solidFill>
                  <a:schemeClr val="accent2"/>
                </a:solidFill>
              </a:rPr>
              <a:t>Medication Management for People with Asthma ages 5 - 64</a:t>
            </a:r>
            <a:endParaRPr lang="en-US" sz="2000" i="1" dirty="0">
              <a:solidFill>
                <a:schemeClr val="accent2"/>
              </a:solidFill>
            </a:endParaRPr>
          </a:p>
        </p:txBody>
      </p:sp>
      <p:pic>
        <p:nvPicPr>
          <p:cNvPr id="11" name="Picture 10" descr="Free vector graphic: &lt;strong&gt;Tree&lt;/strong&gt;, Branches, &lt;strong&gt;Root&lt;/strong&gt;, Eco, Ecology - Free Image on Pixabay - 3090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614" y="0"/>
            <a:ext cx="6422056" cy="575109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85011" y="938463"/>
            <a:ext cx="22910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</a:rPr>
              <a:t>More hospital (ED) visits for asthma related issues (e.g. attacks)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3526" y="2680735"/>
            <a:ext cx="2291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ASTHMA MEDICATION MANAGEMENT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4538" y="3670363"/>
            <a:ext cx="40218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Links between agricultural operations and chronic respiratory illnesses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12607" y="4303584"/>
            <a:ext cx="53049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Lack of health literacy around individual asthma management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5364" y="1923508"/>
            <a:ext cx="15498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/>
                </a:solidFill>
              </a:rPr>
              <a:t>Lower life expectancy</a:t>
            </a:r>
            <a:endParaRPr lang="en-US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56032" y="1622849"/>
            <a:ext cx="25767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</a:rPr>
              <a:t>Increased financial burden on families managing asthma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14565" y="5810476"/>
            <a:ext cx="65514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Limited non-clinical support to help with disease education and management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43046" y="4314519"/>
            <a:ext cx="330180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Socioeconomic status = living conditions +/- likely to experience asthma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30424" y="1619198"/>
            <a:ext cx="1311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</a:rPr>
              <a:t>Lower population health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659781" y="2547718"/>
            <a:ext cx="24558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</a:rPr>
              <a:t>More use of EMS (e.g. ambulance called for asthma attack)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158841" y="6236243"/>
            <a:ext cx="6971396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Overburdened medical system – hard to get in with PCP or in some cases find one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644539" y="4711787"/>
            <a:ext cx="30882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Transportation may create barriers to accessing care or pharmacy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62727" y="2603766"/>
            <a:ext cx="2737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5"/>
                </a:solidFill>
              </a:rPr>
              <a:t>Poor academic or job performance from absences, </a:t>
            </a:r>
            <a:r>
              <a:rPr lang="en-US" sz="1600" dirty="0" err="1" smtClean="0">
                <a:solidFill>
                  <a:schemeClr val="accent5"/>
                </a:solidFill>
              </a:rPr>
              <a:t>etc</a:t>
            </a:r>
            <a:endParaRPr lang="en-US" sz="1600" dirty="0">
              <a:solidFill>
                <a:schemeClr val="accent5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255212" y="5017356"/>
            <a:ext cx="257475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Costs of medications may cause barriers or hardship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90111" y="5458707"/>
            <a:ext cx="34592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50000"/>
                  </a:schemeClr>
                </a:solidFill>
              </a:rPr>
              <a:t>Employment may make it hard to get to regularly scheduled appointments</a:t>
            </a:r>
            <a:endParaRPr lang="en-US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02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38" y="784415"/>
            <a:ext cx="10515600" cy="1030538"/>
          </a:xfrm>
        </p:spPr>
        <p:txBody>
          <a:bodyPr/>
          <a:lstStyle/>
          <a:p>
            <a:r>
              <a:rPr lang="en-US" dirty="0" smtClean="0"/>
              <a:t>Prevention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5 Levels of Prevention for Health Issues or Conditions: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Primordial</a:t>
            </a:r>
            <a:r>
              <a:rPr lang="en-US" dirty="0" smtClean="0"/>
              <a:t> – Addressing known factors that are a threat to population health (e.g. </a:t>
            </a:r>
            <a:r>
              <a:rPr lang="en-US" dirty="0" smtClean="0">
                <a:solidFill>
                  <a:schemeClr val="accent5"/>
                </a:solidFill>
              </a:rPr>
              <a:t>banning cigarettes or seatbelt laws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Primary</a:t>
            </a:r>
            <a:r>
              <a:rPr lang="en-US" dirty="0" smtClean="0"/>
              <a:t> – Level of prevention at which health promotion measures are taken before clinical intervention (e.g. </a:t>
            </a:r>
            <a:r>
              <a:rPr lang="en-US" dirty="0" smtClean="0">
                <a:solidFill>
                  <a:schemeClr val="accent5"/>
                </a:solidFill>
              </a:rPr>
              <a:t>receiving vaccinations, eating nutritious meals, exercise, reproductive health education &amp; services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Secondary</a:t>
            </a:r>
            <a:r>
              <a:rPr lang="en-US" dirty="0" smtClean="0"/>
              <a:t> – Taken after one is exposed to illness (e.g. </a:t>
            </a:r>
            <a:r>
              <a:rPr lang="en-US" dirty="0" smtClean="0">
                <a:solidFill>
                  <a:schemeClr val="accent5"/>
                </a:solidFill>
              </a:rPr>
              <a:t>screening tests for common risks, like colonoscopies, blood pressure, or mammograms; BH services for those who may be at risk of suicide</a:t>
            </a:r>
            <a:r>
              <a:rPr lang="en-US" dirty="0" smtClean="0"/>
              <a:t>); used to detect at early stage to avoid more costly measures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Tertiary</a:t>
            </a:r>
            <a:r>
              <a:rPr lang="en-US" dirty="0" smtClean="0"/>
              <a:t> – Lifestyle of person after developing disease – maximize longevity or quality of life (e.g. </a:t>
            </a:r>
            <a:r>
              <a:rPr lang="en-US" dirty="0" smtClean="0">
                <a:solidFill>
                  <a:schemeClr val="accent5"/>
                </a:solidFill>
              </a:rPr>
              <a:t>insulin for diabetes management; SUD services and support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Quaternary</a:t>
            </a:r>
            <a:r>
              <a:rPr lang="en-US" dirty="0" smtClean="0"/>
              <a:t> – Keeping people from at risk from over-medication or unnecessary or excessive intervention from health system (e.g. </a:t>
            </a:r>
            <a:r>
              <a:rPr lang="en-US" dirty="0" smtClean="0">
                <a:solidFill>
                  <a:schemeClr val="accent5"/>
                </a:solidFill>
              </a:rPr>
              <a:t>protecting homeless or elderly from over-diagnosis or being excessively medicated; palliative care; support services for those with life-long disabilities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8" y="154185"/>
            <a:ext cx="3320716" cy="63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70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7906"/>
            <a:ext cx="10515600" cy="43313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Small group exercise:</a:t>
            </a:r>
          </a:p>
          <a:p>
            <a:pPr marL="0" indent="0">
              <a:buNone/>
            </a:pPr>
            <a:r>
              <a:rPr lang="en-US" sz="3600" dirty="0" smtClean="0"/>
              <a:t>NCACH Project Metrics </a:t>
            </a:r>
          </a:p>
          <a:p>
            <a:pPr marL="0" indent="0">
              <a:buNone/>
            </a:pPr>
            <a:r>
              <a:rPr lang="en-US" sz="3600" dirty="0" smtClean="0"/>
              <a:t>+ Medicaid Project Objectives </a:t>
            </a:r>
          </a:p>
          <a:p>
            <a:pPr marL="0" indent="0">
              <a:buNone/>
            </a:pPr>
            <a:r>
              <a:rPr lang="en-US" sz="3600" dirty="0" smtClean="0"/>
              <a:t>+ Chelan-Douglas Goals Identified in March </a:t>
            </a:r>
          </a:p>
          <a:p>
            <a:pPr marL="0" indent="0">
              <a:buNone/>
            </a:pPr>
            <a:r>
              <a:rPr lang="en-US" dirty="0" smtClean="0"/>
              <a:t>X </a:t>
            </a:r>
            <a:r>
              <a:rPr lang="en-US" sz="3600" dirty="0" smtClean="0"/>
              <a:t>Prevention Strategies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= </a:t>
            </a:r>
            <a:r>
              <a:rPr lang="en-US" sz="4000" dirty="0" smtClean="0">
                <a:solidFill>
                  <a:schemeClr val="accent5"/>
                </a:solidFill>
              </a:rPr>
              <a:t>Our Collective Impact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538" y="154185"/>
            <a:ext cx="3320716" cy="630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86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2925</TotalTime>
  <Words>1413</Words>
  <Application>Microsoft Office PowerPoint</Application>
  <PresentationFormat>Widescreen</PresentationFormat>
  <Paragraphs>437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Using NCACH Project Metrics to determine our Collective Impact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Prevention Strategies</vt:lpstr>
      <vt:lpstr> </vt:lpstr>
      <vt:lpstr>PowerPoint Presentation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Sahara Suval</dc:creator>
  <cp:lastModifiedBy>Sahara Suval</cp:lastModifiedBy>
  <cp:revision>21</cp:revision>
  <dcterms:created xsi:type="dcterms:W3CDTF">2018-05-01T19:19:40Z</dcterms:created>
  <dcterms:modified xsi:type="dcterms:W3CDTF">2018-05-08T18:33:36Z</dcterms:modified>
</cp:coreProperties>
</file>